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7" r:id="rId2"/>
    <p:sldId id="281" r:id="rId3"/>
    <p:sldId id="263" r:id="rId4"/>
    <p:sldId id="434" r:id="rId5"/>
    <p:sldId id="435" r:id="rId6"/>
    <p:sldId id="264" r:id="rId7"/>
    <p:sldId id="436" r:id="rId8"/>
    <p:sldId id="431" r:id="rId9"/>
    <p:sldId id="265" r:id="rId10"/>
    <p:sldId id="280" r:id="rId11"/>
    <p:sldId id="432" r:id="rId12"/>
    <p:sldId id="437" r:id="rId13"/>
    <p:sldId id="269" r:id="rId14"/>
    <p:sldId id="440" r:id="rId15"/>
    <p:sldId id="268" r:id="rId16"/>
    <p:sldId id="438" r:id="rId17"/>
    <p:sldId id="439" r:id="rId18"/>
    <p:sldId id="43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4" autoAdjust="0"/>
    <p:restoredTop sz="94660"/>
  </p:normalViewPr>
  <p:slideViewPr>
    <p:cSldViewPr snapToGrid="0">
      <p:cViewPr varScale="1">
        <p:scale>
          <a:sx n="84" d="100"/>
          <a:sy n="84" d="100"/>
        </p:scale>
        <p:origin x="60"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ustomXml" Target="../customXml/item2.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ustomXml" Target="../customXml/item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 Id="rId27" Type="http://schemas.openxmlformats.org/officeDocument/2006/relationships/customXml" Target="../customXml/item3.xml"/></Relationships>
</file>

<file path=ppt/media/image1.tiff>
</file>

<file path=ppt/media/image19.JPG>
</file>

<file path=ppt/media/image2.png>
</file>

<file path=ppt/media/image23.jp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10/11/2021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jp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070837"/>
            <a:ext cx="7088832" cy="132959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3200" dirty="0">
                <a:solidFill>
                  <a:srgbClr val="323232"/>
                </a:solidFill>
              </a:rPr>
              <a:t>The Impact of the Expansion of Renewable Fuel Capacity on Protein Meal and Feed Grain Markets</a:t>
            </a:r>
            <a:endParaRPr sz="32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3760470"/>
          </a:xfrm>
          <a:prstGeom prst="rect">
            <a:avLst/>
          </a:prstGeom>
          <a:extLst>
            <a:ext uri="{C572A759-6A51-4108-AA02-DFA0A04FC94B}">
              <ma14:wrappingTextBoxFlag xmlns:ma14="http://schemas.microsoft.com/office/mac/drawingml/2011/main" xmlns=""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Recovery in feed demand and rebuilding of stocks lead to a sharp increase in Chinese corn imports in 2020/21.</a:t>
            </a:r>
          </a:p>
          <a:p>
            <a:r>
              <a:rPr lang="en-US" dirty="0"/>
              <a:t>The Jacobsen expects Chinese imports to remain strong in the coming years. However, the Chinese government may release reserves to combat food inflation.</a:t>
            </a:r>
          </a:p>
          <a:p>
            <a:r>
              <a:rPr lang="en-US" dirty="0"/>
              <a:t>This spring, the Chinese government encouraged hog farmers to utilize alternative feeds due to the high cost of corn.</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12455" y="6306511"/>
            <a:ext cx="209089" cy="198716"/>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10</a:t>
            </a:fld>
            <a:endParaRPr dirty="0"/>
          </a:p>
        </p:txBody>
      </p:sp>
      <p:pic>
        <p:nvPicPr>
          <p:cNvPr id="3" name="Picture 2">
            <a:extLst>
              <a:ext uri="{FF2B5EF4-FFF2-40B4-BE49-F238E27FC236}">
                <a16:creationId xmlns:a16="http://schemas.microsoft.com/office/drawing/2014/main" id="{251DEE20-F3F8-447C-BBAA-E9B5113E6D99}"/>
              </a:ext>
            </a:extLst>
          </p:cNvPr>
          <p:cNvPicPr>
            <a:picLocks noChangeAspect="1"/>
          </p:cNvPicPr>
          <p:nvPr/>
        </p:nvPicPr>
        <p:blipFill>
          <a:blip r:embed="rId2"/>
          <a:stretch>
            <a:fillRect/>
          </a:stretch>
        </p:blipFill>
        <p:spPr>
          <a:xfrm>
            <a:off x="281354" y="334107"/>
            <a:ext cx="8021145" cy="5475471"/>
          </a:xfrm>
          <a:prstGeom prst="rect">
            <a:avLst/>
          </a:prstGeom>
        </p:spPr>
      </p:pic>
    </p:spTree>
    <p:extLst>
      <p:ext uri="{BB962C8B-B14F-4D97-AF65-F5344CB8AC3E}">
        <p14:creationId xmlns:p14="http://schemas.microsoft.com/office/powerpoint/2010/main" val="212790031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0"/>
            <a:ext cx="2388092" cy="3714749"/>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A reduction in DDG imports, and recovery in demand, triggered the surge in Chinese corn imports. </a:t>
            </a:r>
          </a:p>
          <a:p>
            <a:r>
              <a:rPr lang="en-US" dirty="0"/>
              <a:t>Alternative feed usage increased sharply in 2020/21 and The Jacobsen expects it to continue in the coming years, despite its expectation that Chinese corn imports will remain elevated.</a:t>
            </a:r>
          </a:p>
          <a:p>
            <a:r>
              <a:rPr lang="en-US" dirty="0"/>
              <a:t>The Chinese corn premium has risen from a low of  $1.59 per bushel in early May to $3.07 in early October.</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3340" y="6360326"/>
            <a:ext cx="187320" cy="166200"/>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11</a:t>
            </a:fld>
            <a:endParaRPr dirty="0"/>
          </a:p>
        </p:txBody>
      </p:sp>
      <p:pic>
        <p:nvPicPr>
          <p:cNvPr id="3" name="Picture 2">
            <a:extLst>
              <a:ext uri="{FF2B5EF4-FFF2-40B4-BE49-F238E27FC236}">
                <a16:creationId xmlns:a16="http://schemas.microsoft.com/office/drawing/2014/main" id="{09AB0B1E-AA38-480F-ACAD-AA5A7AD7DFCC}"/>
              </a:ext>
            </a:extLst>
          </p:cNvPr>
          <p:cNvPicPr>
            <a:picLocks noChangeAspect="1"/>
          </p:cNvPicPr>
          <p:nvPr/>
        </p:nvPicPr>
        <p:blipFill>
          <a:blip r:embed="rId2"/>
          <a:stretch>
            <a:fillRect/>
          </a:stretch>
        </p:blipFill>
        <p:spPr>
          <a:xfrm>
            <a:off x="281354" y="369284"/>
            <a:ext cx="8021145" cy="5445522"/>
          </a:xfrm>
          <a:prstGeom prst="rect">
            <a:avLst/>
          </a:prstGeom>
        </p:spPr>
      </p:pic>
    </p:spTree>
    <p:extLst>
      <p:ext uri="{BB962C8B-B14F-4D97-AF65-F5344CB8AC3E}">
        <p14:creationId xmlns:p14="http://schemas.microsoft.com/office/powerpoint/2010/main" val="172963412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4"/>
            <a:ext cx="2388092" cy="3703316"/>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soybean meal market will be driven by the surge in soybean oil production in response to the expansion in renewable diesel capacity.</a:t>
            </a:r>
          </a:p>
          <a:p>
            <a:r>
              <a:rPr lang="en-US" dirty="0"/>
              <a:t>The key question in the coming years is what to do with all the soybean meal. The Jacobsen has added the additional supply to exports, but there is a limited market, which may limit shipments.</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2387" y="6338894"/>
            <a:ext cx="189226" cy="166200"/>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12</a:t>
            </a:fld>
            <a:endParaRPr dirty="0"/>
          </a:p>
        </p:txBody>
      </p:sp>
      <p:pic>
        <p:nvPicPr>
          <p:cNvPr id="10" name="Picture 9">
            <a:extLst>
              <a:ext uri="{FF2B5EF4-FFF2-40B4-BE49-F238E27FC236}">
                <a16:creationId xmlns:a16="http://schemas.microsoft.com/office/drawing/2014/main" id="{48B5BA06-B868-4E44-A5F6-0A29BDF62B64}"/>
              </a:ext>
            </a:extLst>
          </p:cNvPr>
          <p:cNvPicPr>
            <a:picLocks noChangeAspect="1"/>
          </p:cNvPicPr>
          <p:nvPr/>
        </p:nvPicPr>
        <p:blipFill>
          <a:blip r:embed="rId2"/>
          <a:stretch>
            <a:fillRect/>
          </a:stretch>
        </p:blipFill>
        <p:spPr>
          <a:xfrm>
            <a:off x="158495" y="269674"/>
            <a:ext cx="8144003" cy="5545132"/>
          </a:xfrm>
          <a:prstGeom prst="rect">
            <a:avLst/>
          </a:prstGeom>
        </p:spPr>
      </p:pic>
    </p:spTree>
    <p:extLst>
      <p:ext uri="{BB962C8B-B14F-4D97-AF65-F5344CB8AC3E}">
        <p14:creationId xmlns:p14="http://schemas.microsoft.com/office/powerpoint/2010/main" val="383457609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23111"/>
            <a:ext cx="2388092" cy="3806190"/>
          </a:xfrm>
          <a:prstGeom prst="rect">
            <a:avLst/>
          </a:prstGeom>
          <a:extLst>
            <a:ext uri="{C572A759-6A51-4108-AA02-DFA0A04FC94B}">
              <ma14:wrappingTextBoxFlag xmlns="" xmlns:ma14="http://schemas.microsoft.com/office/mac/drawingml/2011/main" val="1"/>
            </a:ext>
          </a:extLst>
        </p:spPr>
        <p:txBody>
          <a:bodyPr>
            <a:normAutofit fontScale="92500"/>
          </a:bodyPr>
          <a:lstStyle>
            <a:lvl1pPr>
              <a:lnSpc>
                <a:spcPct val="110000"/>
              </a:lnSpc>
              <a:spcBef>
                <a:spcPts val="1200"/>
              </a:spcBef>
              <a:defRPr sz="1400" b="0">
                <a:solidFill>
                  <a:srgbClr val="6F0791"/>
                </a:solidFill>
              </a:defRPr>
            </a:lvl1pPr>
          </a:lstStyle>
          <a:p>
            <a:r>
              <a:rPr lang="en-US" dirty="0"/>
              <a:t>Growth in the demand for soybean oil from the biofuel industry is expected to double in 2021/22. </a:t>
            </a:r>
          </a:p>
          <a:p>
            <a:r>
              <a:rPr lang="en-US" dirty="0"/>
              <a:t>The growth in soybean oil demand could be constrained by crushing and refining capacity. </a:t>
            </a:r>
          </a:p>
          <a:p>
            <a:r>
              <a:rPr lang="en-US" dirty="0"/>
              <a:t>Uncertainty surrounding the RFS mandates and the sharp increase in the spread between RBD and crude soybean oil prices slowed demand over the summer. However, the drop in the HOBO spread has driven a recovery in recent months.</a:t>
            </a:r>
            <a:endParaRPr dirty="0"/>
          </a:p>
        </p:txBody>
      </p:sp>
      <p:sp>
        <p:nvSpPr>
          <p:cNvPr id="819" name="Straight Connector 10"/>
          <p:cNvSpPr/>
          <p:nvPr/>
        </p:nvSpPr>
        <p:spPr>
          <a:xfrm>
            <a:off x="9131401" y="590985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3010" y="6338143"/>
            <a:ext cx="187979" cy="188383"/>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13</a:t>
            </a:fld>
            <a:endParaRPr dirty="0"/>
          </a:p>
        </p:txBody>
      </p:sp>
      <p:pic>
        <p:nvPicPr>
          <p:cNvPr id="3" name="Picture 2">
            <a:extLst>
              <a:ext uri="{FF2B5EF4-FFF2-40B4-BE49-F238E27FC236}">
                <a16:creationId xmlns:a16="http://schemas.microsoft.com/office/drawing/2014/main" id="{5F503C53-7E5C-40E6-A21F-F55F165C42D7}"/>
              </a:ext>
            </a:extLst>
          </p:cNvPr>
          <p:cNvPicPr>
            <a:picLocks noChangeAspect="1"/>
          </p:cNvPicPr>
          <p:nvPr/>
        </p:nvPicPr>
        <p:blipFill>
          <a:blip r:embed="rId2"/>
          <a:stretch>
            <a:fillRect/>
          </a:stretch>
        </p:blipFill>
        <p:spPr>
          <a:xfrm>
            <a:off x="274320" y="354336"/>
            <a:ext cx="8028179" cy="5555511"/>
          </a:xfrm>
          <a:prstGeom prst="rect">
            <a:avLst/>
          </a:prstGeom>
        </p:spPr>
      </p:pic>
    </p:spTree>
    <p:extLst>
      <p:ext uri="{BB962C8B-B14F-4D97-AF65-F5344CB8AC3E}">
        <p14:creationId xmlns:p14="http://schemas.microsoft.com/office/powerpoint/2010/main" val="1096875412"/>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88821"/>
            <a:ext cx="2388092" cy="384048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key question for soybean meal prices is what price will it take to clear the market.</a:t>
            </a:r>
          </a:p>
          <a:p>
            <a:r>
              <a:rPr lang="en-US" dirty="0"/>
              <a:t>Oil share has risen to nearly 50 percent, which was resistance during the initial build out of biodiesel capacity. However, The Jacobsen expects it to rise to a level where crushers are “crushing for oil.”</a:t>
            </a:r>
          </a:p>
          <a:p>
            <a:r>
              <a:rPr lang="en-US" dirty="0"/>
              <a:t>Soybean meal prices could effectively trade at energy parity to corn.</a:t>
            </a:r>
            <a:endParaRPr dirty="0"/>
          </a:p>
        </p:txBody>
      </p:sp>
      <p:sp>
        <p:nvSpPr>
          <p:cNvPr id="819" name="Straight Connector 10"/>
          <p:cNvSpPr/>
          <p:nvPr/>
        </p:nvSpPr>
        <p:spPr>
          <a:xfrm>
            <a:off x="9131401" y="590985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25" y="6338143"/>
            <a:ext cx="176550" cy="176951"/>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14</a:t>
            </a:fld>
            <a:endParaRPr dirty="0"/>
          </a:p>
        </p:txBody>
      </p:sp>
      <p:pic>
        <p:nvPicPr>
          <p:cNvPr id="4" name="Picture 3" descr="Chart, histogram&#10;&#10;Description automatically generated">
            <a:extLst>
              <a:ext uri="{FF2B5EF4-FFF2-40B4-BE49-F238E27FC236}">
                <a16:creationId xmlns:a16="http://schemas.microsoft.com/office/drawing/2014/main" id="{8A810DD8-81F0-47F5-B775-D0D0F4A877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 y="1318194"/>
            <a:ext cx="8028179" cy="4591653"/>
          </a:xfrm>
          <a:prstGeom prst="rect">
            <a:avLst/>
          </a:prstGeom>
        </p:spPr>
      </p:pic>
      <p:sp>
        <p:nvSpPr>
          <p:cNvPr id="5" name="TextBox 4">
            <a:extLst>
              <a:ext uri="{FF2B5EF4-FFF2-40B4-BE49-F238E27FC236}">
                <a16:creationId xmlns:a16="http://schemas.microsoft.com/office/drawing/2014/main" id="{BBDFD008-D265-4130-AAA4-EEC6AF0915AD}"/>
              </a:ext>
            </a:extLst>
          </p:cNvPr>
          <p:cNvSpPr txBox="1"/>
          <p:nvPr/>
        </p:nvSpPr>
        <p:spPr>
          <a:xfrm>
            <a:off x="331469" y="364087"/>
            <a:ext cx="7913879" cy="954107"/>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Monthly Soybean Oil Share for Continuous Most Actively Traded Contract</a:t>
            </a:r>
          </a:p>
        </p:txBody>
      </p:sp>
    </p:spTree>
    <p:extLst>
      <p:ext uri="{BB962C8B-B14F-4D97-AF65-F5344CB8AC3E}">
        <p14:creationId xmlns:p14="http://schemas.microsoft.com/office/powerpoint/2010/main" val="370299961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88821"/>
            <a:ext cx="2388092" cy="403479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HPAU has been relatively steady over the last several years. Rising prices could encourage expansion, but feed costs may limit any increase in animal numbers. </a:t>
            </a:r>
          </a:p>
          <a:p>
            <a:r>
              <a:rPr lang="en-US" dirty="0"/>
              <a:t>If HPAUs remain steady, soybean meal prices could drop below $200 per tonne in 2021/22 or 2022/23.</a:t>
            </a:r>
          </a:p>
          <a:p>
            <a:r>
              <a:rPr lang="en-US" dirty="0"/>
              <a:t>As the pandemic ends, a drop in at home eating will likely reduce the demand for chicken, slowing domestic soybean meal demand. </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65" y="6315875"/>
            <a:ext cx="176469" cy="106251"/>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15</a:t>
            </a:fld>
            <a:endParaRPr dirty="0"/>
          </a:p>
        </p:txBody>
      </p:sp>
      <p:pic>
        <p:nvPicPr>
          <p:cNvPr id="3" name="Picture 2">
            <a:extLst>
              <a:ext uri="{FF2B5EF4-FFF2-40B4-BE49-F238E27FC236}">
                <a16:creationId xmlns:a16="http://schemas.microsoft.com/office/drawing/2014/main" id="{7AC81F1A-D845-4B2B-9511-5057E6BBDE09}"/>
              </a:ext>
            </a:extLst>
          </p:cNvPr>
          <p:cNvPicPr>
            <a:picLocks noChangeAspect="1"/>
          </p:cNvPicPr>
          <p:nvPr/>
        </p:nvPicPr>
        <p:blipFill>
          <a:blip r:embed="rId2"/>
          <a:stretch>
            <a:fillRect/>
          </a:stretch>
        </p:blipFill>
        <p:spPr>
          <a:xfrm>
            <a:off x="274320" y="354332"/>
            <a:ext cx="8028179" cy="5755650"/>
          </a:xfrm>
          <a:prstGeom prst="rect">
            <a:avLst/>
          </a:prstGeom>
        </p:spPr>
      </p:pic>
    </p:spTree>
    <p:extLst>
      <p:ext uri="{BB962C8B-B14F-4D97-AF65-F5344CB8AC3E}">
        <p14:creationId xmlns:p14="http://schemas.microsoft.com/office/powerpoint/2010/main" val="36211069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1"/>
            <a:ext cx="2388092" cy="4069078"/>
          </a:xfrm>
          <a:prstGeom prst="rect">
            <a:avLst/>
          </a:prstGeom>
          <a:extLst>
            <a:ext uri="{C572A759-6A51-4108-AA02-DFA0A04FC94B}">
              <ma14:wrappingTextBoxFlag xmlns="" xmlns:ma14="http://schemas.microsoft.com/office/mac/drawingml/2011/main" val="1"/>
            </a:ext>
          </a:extLst>
        </p:spPr>
        <p:txBody>
          <a:bodyPr>
            <a:normAutofit fontScale="92500"/>
          </a:bodyPr>
          <a:lstStyle>
            <a:lvl1pPr>
              <a:lnSpc>
                <a:spcPct val="110000"/>
              </a:lnSpc>
              <a:spcBef>
                <a:spcPts val="1200"/>
              </a:spcBef>
              <a:defRPr sz="1400" b="0">
                <a:solidFill>
                  <a:srgbClr val="6F0791"/>
                </a:solidFill>
              </a:defRPr>
            </a:lvl1pPr>
          </a:lstStyle>
          <a:p>
            <a:r>
              <a:rPr lang="en-US" dirty="0"/>
              <a:t>The Jacobsen expects the expansion in Argentine production and recovery in Brazilian yields to pressure corn prices in 2022.</a:t>
            </a:r>
          </a:p>
          <a:p>
            <a:r>
              <a:rPr lang="en-US" dirty="0"/>
              <a:t>The key risk to The Jacobsen’s outlook is U.S. acreage. If corn prices do not encourage steady U.S. plantings next spring, tightening stocks could increase upside price risk.</a:t>
            </a:r>
          </a:p>
          <a:p>
            <a:r>
              <a:rPr lang="en-US" dirty="0"/>
              <a:t>Opportunities for farmer hedging may limit the impact of falling prices in 2022, but rising soybean oil demand will require growing soybean acreage over the next couple years.</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65" y="6315875"/>
            <a:ext cx="176469" cy="106251"/>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16</a:t>
            </a:fld>
            <a:endParaRPr dirty="0"/>
          </a:p>
        </p:txBody>
      </p:sp>
      <p:pic>
        <p:nvPicPr>
          <p:cNvPr id="4" name="Picture 3">
            <a:extLst>
              <a:ext uri="{FF2B5EF4-FFF2-40B4-BE49-F238E27FC236}">
                <a16:creationId xmlns:a16="http://schemas.microsoft.com/office/drawing/2014/main" id="{71CE2FF6-BB69-4A2F-B2A9-C9A57ED065A4}"/>
              </a:ext>
            </a:extLst>
          </p:cNvPr>
          <p:cNvPicPr>
            <a:picLocks noChangeAspect="1"/>
          </p:cNvPicPr>
          <p:nvPr/>
        </p:nvPicPr>
        <p:blipFill>
          <a:blip r:embed="rId2"/>
          <a:stretch>
            <a:fillRect/>
          </a:stretch>
        </p:blipFill>
        <p:spPr>
          <a:xfrm>
            <a:off x="274320" y="365764"/>
            <a:ext cx="8028179" cy="5744218"/>
          </a:xfrm>
          <a:prstGeom prst="rect">
            <a:avLst/>
          </a:prstGeom>
        </p:spPr>
      </p:pic>
    </p:spTree>
    <p:extLst>
      <p:ext uri="{BB962C8B-B14F-4D97-AF65-F5344CB8AC3E}">
        <p14:creationId xmlns:p14="http://schemas.microsoft.com/office/powerpoint/2010/main" val="249909697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1"/>
            <a:ext cx="2388092" cy="403479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projects relatively steady soybean meal prices, but there is substantial downside risks to its outlook. </a:t>
            </a:r>
          </a:p>
          <a:p>
            <a:r>
              <a:rPr lang="en-US" dirty="0"/>
              <a:t>If soybean prices drop substantially from current levels, the bulk of the decline will be borne by soybean meal futures. </a:t>
            </a:r>
          </a:p>
          <a:p>
            <a:r>
              <a:rPr lang="en-US" dirty="0"/>
              <a:t>A significant drop in soybean meal prices at the Gulf could increase U.S. competitiveness relative to Argentina. </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65" y="6315875"/>
            <a:ext cx="176469" cy="106251"/>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17</a:t>
            </a:fld>
            <a:endParaRPr dirty="0"/>
          </a:p>
        </p:txBody>
      </p:sp>
      <p:pic>
        <p:nvPicPr>
          <p:cNvPr id="4" name="Picture 3">
            <a:extLst>
              <a:ext uri="{FF2B5EF4-FFF2-40B4-BE49-F238E27FC236}">
                <a16:creationId xmlns:a16="http://schemas.microsoft.com/office/drawing/2014/main" id="{1B3357E1-76D0-4890-8757-B07BDEADBF2D}"/>
              </a:ext>
            </a:extLst>
          </p:cNvPr>
          <p:cNvPicPr>
            <a:picLocks noChangeAspect="1"/>
          </p:cNvPicPr>
          <p:nvPr/>
        </p:nvPicPr>
        <p:blipFill>
          <a:blip r:embed="rId2"/>
          <a:stretch>
            <a:fillRect/>
          </a:stretch>
        </p:blipFill>
        <p:spPr>
          <a:xfrm>
            <a:off x="274320" y="354334"/>
            <a:ext cx="8028179" cy="5755648"/>
          </a:xfrm>
          <a:prstGeom prst="rect">
            <a:avLst/>
          </a:prstGeom>
        </p:spPr>
      </p:pic>
    </p:spTree>
    <p:extLst>
      <p:ext uri="{BB962C8B-B14F-4D97-AF65-F5344CB8AC3E}">
        <p14:creationId xmlns:p14="http://schemas.microsoft.com/office/powerpoint/2010/main" val="144140803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icture containing vegetable&#10;&#10;Description automatically generated">
            <a:extLst>
              <a:ext uri="{FF2B5EF4-FFF2-40B4-BE49-F238E27FC236}">
                <a16:creationId xmlns:a16="http://schemas.microsoft.com/office/drawing/2014/main" id="{2704F6CC-AFB3-4D2D-8E4F-DFE358E993D7}"/>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t="7813" b="7813"/>
          <a:stretch>
            <a:fillRect/>
          </a:stretch>
        </p:blipFill>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4436534"/>
            <a:ext cx="7088832" cy="560923"/>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4999" y="5157314"/>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Smaller Safrinha production in Brazil provides opportunities for US exports, but tight stocks and strong basis levels keep shipments below 2020/21.</a:t>
            </a:r>
          </a:p>
          <a:p>
            <a:r>
              <a:rPr lang="en-US" dirty="0"/>
              <a:t>Ethanol production not expected to recover to pre-pandemic levels for at least the next two years. </a:t>
            </a:r>
          </a:p>
          <a:p>
            <a:r>
              <a:rPr lang="en-US" dirty="0"/>
              <a:t>Tight stocks begin to ease after 2021/22. However, rising fertilizer prices and strong demand for soybeans could limit acreage expansion. </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10" name="Picture 9">
            <a:extLst>
              <a:ext uri="{FF2B5EF4-FFF2-40B4-BE49-F238E27FC236}">
                <a16:creationId xmlns:a16="http://schemas.microsoft.com/office/drawing/2014/main" id="{EBEC6DB2-A6C0-4ECE-B282-D44C5DF97EF9}"/>
              </a:ext>
            </a:extLst>
          </p:cNvPr>
          <p:cNvPicPr>
            <a:picLocks noChangeAspect="1"/>
          </p:cNvPicPr>
          <p:nvPr/>
        </p:nvPicPr>
        <p:blipFill>
          <a:blip r:embed="rId2"/>
          <a:stretch>
            <a:fillRect/>
          </a:stretch>
        </p:blipFill>
        <p:spPr>
          <a:xfrm>
            <a:off x="269337" y="342901"/>
            <a:ext cx="8033161" cy="5841542"/>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In 2021, acreage for three major row crops rose to the highest level since 1980.</a:t>
            </a:r>
          </a:p>
          <a:p>
            <a:r>
              <a:rPr lang="en-US" dirty="0"/>
              <a:t>The Biden administration is incentivizing an increase in CRP acreage, potentially limiting growth in combined acreage in the coming years.</a:t>
            </a:r>
          </a:p>
          <a:p>
            <a:r>
              <a:rPr lang="en-US" dirty="0"/>
              <a:t>A reduction in wheat stocks should keep wheat competitive and slow the long-term decline in wheat acres.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6" name="Picture 5">
            <a:extLst>
              <a:ext uri="{FF2B5EF4-FFF2-40B4-BE49-F238E27FC236}">
                <a16:creationId xmlns:a16="http://schemas.microsoft.com/office/drawing/2014/main" id="{E7DFED18-9AB5-4D67-B8CE-45036A4852DE}"/>
              </a:ext>
            </a:extLst>
          </p:cNvPr>
          <p:cNvPicPr>
            <a:picLocks noChangeAspect="1"/>
          </p:cNvPicPr>
          <p:nvPr/>
        </p:nvPicPr>
        <p:blipFill>
          <a:blip r:embed="rId2"/>
          <a:stretch>
            <a:fillRect/>
          </a:stretch>
        </p:blipFill>
        <p:spPr>
          <a:xfrm>
            <a:off x="274554" y="351692"/>
            <a:ext cx="8027945" cy="5508225"/>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 xmlns:ma14="http://schemas.microsoft.com/office/mac/drawingml/2011/main" val="1"/>
            </a:ext>
          </a:extLst>
        </p:spPr>
        <p:txBody>
          <a:bodyPr>
            <a:normAutofit fontScale="92500" lnSpcReduction="20000"/>
          </a:bodyPr>
          <a:lstStyle>
            <a:lvl1pPr>
              <a:lnSpc>
                <a:spcPct val="110000"/>
              </a:lnSpc>
              <a:spcBef>
                <a:spcPts val="1200"/>
              </a:spcBef>
              <a:defRPr sz="1400" b="0">
                <a:solidFill>
                  <a:srgbClr val="6F0791"/>
                </a:solidFill>
              </a:defRPr>
            </a:lvl1pPr>
          </a:lstStyle>
          <a:p>
            <a:r>
              <a:rPr lang="en-US" dirty="0"/>
              <a:t>Ethanol production has recovered from the pandemic but remains lower than it has been in recent years. </a:t>
            </a:r>
          </a:p>
          <a:p>
            <a:r>
              <a:rPr lang="en-US" dirty="0"/>
              <a:t>The Jacobsen assumes the EPA will set the 2020 and 2021 ethanol mandates at levels close to production. However, it is unclear whether they can use exemptions to reduce the overall mandate enough to set the ethanol mandate at that level. </a:t>
            </a:r>
          </a:p>
          <a:p>
            <a:r>
              <a:rPr lang="en-US" dirty="0"/>
              <a:t>The slowdown in ethanol production will keep DCO output relatively steady over the next several years, limiting the availability of a key feedstock for biomass-based diesel. </a:t>
            </a:r>
          </a:p>
          <a:p>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3" name="Picture 2">
            <a:extLst>
              <a:ext uri="{FF2B5EF4-FFF2-40B4-BE49-F238E27FC236}">
                <a16:creationId xmlns:a16="http://schemas.microsoft.com/office/drawing/2014/main" id="{518342D4-9B95-4EC1-A83D-92FFD335E015}"/>
              </a:ext>
            </a:extLst>
          </p:cNvPr>
          <p:cNvPicPr>
            <a:picLocks noChangeAspect="1"/>
          </p:cNvPicPr>
          <p:nvPr/>
        </p:nvPicPr>
        <p:blipFill>
          <a:blip r:embed="rId2"/>
          <a:stretch>
            <a:fillRect/>
          </a:stretch>
        </p:blipFill>
        <p:spPr>
          <a:xfrm>
            <a:off x="263769" y="342900"/>
            <a:ext cx="8038730" cy="5517017"/>
          </a:xfrm>
          <a:prstGeom prst="rect">
            <a:avLst/>
          </a:prstGeom>
        </p:spPr>
      </p:pic>
    </p:spTree>
    <p:extLst>
      <p:ext uri="{BB962C8B-B14F-4D97-AF65-F5344CB8AC3E}">
        <p14:creationId xmlns:p14="http://schemas.microsoft.com/office/powerpoint/2010/main" val="60717481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0"/>
            <a:ext cx="2388092" cy="3760465"/>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Following a slow start to U.S. shipments exports should exceed last year’s pace during the first half of the marketing year.</a:t>
            </a:r>
          </a:p>
          <a:p>
            <a:r>
              <a:rPr lang="en-US" dirty="0"/>
              <a:t>Early Brazilian plantings suggests a recovery in safrinha production in 2022, slowing export demand in the second half of the year.</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6" name="Picture 5">
            <a:extLst>
              <a:ext uri="{FF2B5EF4-FFF2-40B4-BE49-F238E27FC236}">
                <a16:creationId xmlns:a16="http://schemas.microsoft.com/office/drawing/2014/main" id="{82D90BA9-9243-40DA-9427-BBBF07E6E1F9}"/>
              </a:ext>
            </a:extLst>
          </p:cNvPr>
          <p:cNvPicPr>
            <a:picLocks noChangeAspect="1"/>
          </p:cNvPicPr>
          <p:nvPr/>
        </p:nvPicPr>
        <p:blipFill>
          <a:blip r:embed="rId2"/>
          <a:stretch>
            <a:fillRect/>
          </a:stretch>
        </p:blipFill>
        <p:spPr>
          <a:xfrm>
            <a:off x="274320" y="269674"/>
            <a:ext cx="8028179" cy="5590243"/>
          </a:xfrm>
          <a:prstGeom prst="rect">
            <a:avLst/>
          </a:prstGeom>
        </p:spPr>
      </p:pic>
    </p:spTree>
    <p:extLst>
      <p:ext uri="{BB962C8B-B14F-4D97-AF65-F5344CB8AC3E}">
        <p14:creationId xmlns:p14="http://schemas.microsoft.com/office/powerpoint/2010/main" val="28468587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1"/>
            <a:ext cx="2388092" cy="3919363"/>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An expansion in planted area and return to more normal yields could result in record Brazilian production in 2022. </a:t>
            </a:r>
          </a:p>
          <a:p>
            <a:r>
              <a:rPr lang="en-US" dirty="0"/>
              <a:t>While domestic use remains strong, the recovery in the crop allows exports to potentially rise to a record level in 2022/23.</a:t>
            </a:r>
          </a:p>
          <a:p>
            <a:r>
              <a:rPr lang="en-US" dirty="0"/>
              <a:t>Depreciation in the Brazilian real, which has fallen to record low levels in recent years, and the rally in corn prices has more than tripled the price Brazilian farmers receive compared to 2017. </a:t>
            </a:r>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6" name="Picture 5">
            <a:extLst>
              <a:ext uri="{FF2B5EF4-FFF2-40B4-BE49-F238E27FC236}">
                <a16:creationId xmlns:a16="http://schemas.microsoft.com/office/drawing/2014/main" id="{6341792D-26A5-49EC-82B0-CE8051D5E60E}"/>
              </a:ext>
            </a:extLst>
          </p:cNvPr>
          <p:cNvPicPr>
            <a:picLocks noChangeAspect="1"/>
          </p:cNvPicPr>
          <p:nvPr/>
        </p:nvPicPr>
        <p:blipFill>
          <a:blip r:embed="rId2"/>
          <a:stretch>
            <a:fillRect/>
          </a:stretch>
        </p:blipFill>
        <p:spPr>
          <a:xfrm>
            <a:off x="281354" y="342900"/>
            <a:ext cx="8021145" cy="5553854"/>
          </a:xfrm>
          <a:prstGeom prst="rect">
            <a:avLst/>
          </a:prstGeom>
        </p:spPr>
      </p:pic>
    </p:spTree>
    <p:extLst>
      <p:ext uri="{BB962C8B-B14F-4D97-AF65-F5344CB8AC3E}">
        <p14:creationId xmlns:p14="http://schemas.microsoft.com/office/powerpoint/2010/main" val="371001837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0"/>
            <a:ext cx="2388092" cy="3829047"/>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Brazilian shipments well below last several years due to crop shortfall but expected to recover next year. </a:t>
            </a:r>
          </a:p>
          <a:p>
            <a:r>
              <a:rPr lang="en-US" dirty="0"/>
              <a:t>Corn prices in destination markets remain strong, due, in part, to the limited supply from Brazil and slowdown at U.S. Gulf. </a:t>
            </a:r>
          </a:p>
          <a:p>
            <a:r>
              <a:rPr lang="en-US" dirty="0"/>
              <a:t>Limited availability from the U.S. and Brazil leave Argentina as primary source of corn in the short term.</a:t>
            </a:r>
            <a:endParaRPr dirty="0"/>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6" name="Picture 5">
            <a:extLst>
              <a:ext uri="{FF2B5EF4-FFF2-40B4-BE49-F238E27FC236}">
                <a16:creationId xmlns:a16="http://schemas.microsoft.com/office/drawing/2014/main" id="{33E18F4B-B028-4783-869B-B6D7EAD28FE7}"/>
              </a:ext>
            </a:extLst>
          </p:cNvPr>
          <p:cNvPicPr>
            <a:picLocks noChangeAspect="1"/>
          </p:cNvPicPr>
          <p:nvPr/>
        </p:nvPicPr>
        <p:blipFill>
          <a:blip r:embed="rId2"/>
          <a:stretch>
            <a:fillRect/>
          </a:stretch>
        </p:blipFill>
        <p:spPr>
          <a:xfrm>
            <a:off x="285750" y="411486"/>
            <a:ext cx="8016749" cy="5485268"/>
          </a:xfrm>
          <a:prstGeom prst="rect">
            <a:avLst/>
          </a:prstGeom>
        </p:spPr>
      </p:pic>
    </p:spTree>
    <p:extLst>
      <p:ext uri="{BB962C8B-B14F-4D97-AF65-F5344CB8AC3E}">
        <p14:creationId xmlns:p14="http://schemas.microsoft.com/office/powerpoint/2010/main" val="203507423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2"/>
            <a:ext cx="2388092" cy="3760468"/>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Strong demand from importing countries could increase exports from The Jacobsen’s assumptions. </a:t>
            </a:r>
          </a:p>
          <a:p>
            <a:r>
              <a:rPr lang="en-US" dirty="0"/>
              <a:t>Argentina’s government limited further sales of old-crop corn after export licenses reached 38.6 million tonnes. However, low river levels could impact shipments.</a:t>
            </a:r>
          </a:p>
          <a:p>
            <a:r>
              <a:rPr lang="en-US" dirty="0"/>
              <a:t>Strong exports encouraging expansion of corn acreage.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8" name="Picture 7">
            <a:extLst>
              <a:ext uri="{FF2B5EF4-FFF2-40B4-BE49-F238E27FC236}">
                <a16:creationId xmlns:a16="http://schemas.microsoft.com/office/drawing/2014/main" id="{F52D2168-21C7-4CDB-8E9C-5482CF8E9E51}"/>
              </a:ext>
            </a:extLst>
          </p:cNvPr>
          <p:cNvPicPr>
            <a:picLocks noChangeAspect="1"/>
          </p:cNvPicPr>
          <p:nvPr/>
        </p:nvPicPr>
        <p:blipFill>
          <a:blip r:embed="rId2"/>
          <a:stretch>
            <a:fillRect/>
          </a:stretch>
        </p:blipFill>
        <p:spPr>
          <a:xfrm>
            <a:off x="272562" y="342900"/>
            <a:ext cx="8029937" cy="5471906"/>
          </a:xfrm>
          <a:prstGeom prst="rect">
            <a:avLst/>
          </a:prstGeom>
        </p:spPr>
      </p:pic>
    </p:spTree>
    <p:extLst>
      <p:ext uri="{BB962C8B-B14F-4D97-AF65-F5344CB8AC3E}">
        <p14:creationId xmlns:p14="http://schemas.microsoft.com/office/powerpoint/2010/main" val="315584860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2"/>
            <a:ext cx="2388092" cy="3714748"/>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Argentine planting slightly ahead of last year’s pace and was a little more than 21 percent complete as of October 8.</a:t>
            </a:r>
          </a:p>
          <a:p>
            <a:r>
              <a:rPr lang="en-US" dirty="0"/>
              <a:t>Multi-year expansion of corn acreage expected to continue in 2022. However, bullish world vegetable oil fundamentals could encourage a shift from corn to soybeans in the coming years.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9</a:t>
            </a:fld>
            <a:endParaRPr dirty="0"/>
          </a:p>
        </p:txBody>
      </p:sp>
      <p:pic>
        <p:nvPicPr>
          <p:cNvPr id="4" name="Picture 3">
            <a:extLst>
              <a:ext uri="{FF2B5EF4-FFF2-40B4-BE49-F238E27FC236}">
                <a16:creationId xmlns:a16="http://schemas.microsoft.com/office/drawing/2014/main" id="{EA9111B3-40BA-463A-AFE5-6DBDE19A1AF9}"/>
              </a:ext>
            </a:extLst>
          </p:cNvPr>
          <p:cNvPicPr>
            <a:picLocks noChangeAspect="1"/>
          </p:cNvPicPr>
          <p:nvPr/>
        </p:nvPicPr>
        <p:blipFill>
          <a:blip r:embed="rId2"/>
          <a:stretch>
            <a:fillRect/>
          </a:stretch>
        </p:blipFill>
        <p:spPr>
          <a:xfrm>
            <a:off x="272562" y="369283"/>
            <a:ext cx="8029937" cy="5445523"/>
          </a:xfrm>
          <a:prstGeom prst="rect">
            <a:avLst/>
          </a:prstGeom>
        </p:spPr>
      </p:pic>
    </p:spTree>
    <p:extLst>
      <p:ext uri="{BB962C8B-B14F-4D97-AF65-F5344CB8AC3E}">
        <p14:creationId xmlns:p14="http://schemas.microsoft.com/office/powerpoint/2010/main" val="1068129773"/>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0BE37ED0A674AAABCCCF211CFB64F" ma:contentTypeVersion="16" ma:contentTypeDescription="Create a new document." ma:contentTypeScope="" ma:versionID="29a6905665880213066aaa9aaf14929c">
  <xsd:schema xmlns:xsd="http://www.w3.org/2001/XMLSchema" xmlns:xs="http://www.w3.org/2001/XMLSchema" xmlns:p="http://schemas.microsoft.com/office/2006/metadata/properties" xmlns:ns2="cf2ac421-1284-4088-96c3-18e1d2d8f03a" xmlns:ns3="0052aaab-b9fb-4904-b07b-fd4c19a80e9a" targetNamespace="http://schemas.microsoft.com/office/2006/metadata/properties" ma:root="true" ma:fieldsID="3af383b8dc086b58afe32f0c8bed5599" ns2:_="" ns3:_="">
    <xsd:import namespace="cf2ac421-1284-4088-96c3-18e1d2d8f03a"/>
    <xsd:import namespace="0052aaab-b9fb-4904-b07b-fd4c19a80e9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2ac421-1284-4088-96c3-18e1d2d8f03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4598ee4-d5e5-4f6c-b9da-4d48f8cc1368}" ma:internalName="TaxCatchAll" ma:showField="CatchAllData" ma:web="cf2ac421-1284-4088-96c3-18e1d2d8f03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052aaab-b9fb-4904-b07b-fd4c19a80e9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ddd575e-f966-4c21-8ccb-2dbfe9c821f2"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f2ac421-1284-4088-96c3-18e1d2d8f03a" xsi:nil="true"/>
    <lcf76f155ced4ddcb4097134ff3c332f xmlns="0052aaab-b9fb-4904-b07b-fd4c19a80e9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5FA136E-A8C2-4E3C-8DBD-969EA829F29D}"/>
</file>

<file path=customXml/itemProps2.xml><?xml version="1.0" encoding="utf-8"?>
<ds:datastoreItem xmlns:ds="http://schemas.openxmlformats.org/officeDocument/2006/customXml" ds:itemID="{DFD02DA7-36DE-47AC-BB51-8D9CE47F4059}"/>
</file>

<file path=customXml/itemProps3.xml><?xml version="1.0" encoding="utf-8"?>
<ds:datastoreItem xmlns:ds="http://schemas.openxmlformats.org/officeDocument/2006/customXml" ds:itemID="{341492DB-E54A-4CBF-A974-BD87232253D4}"/>
</file>

<file path=docProps/app.xml><?xml version="1.0" encoding="utf-8"?>
<Properties xmlns="http://schemas.openxmlformats.org/officeDocument/2006/extended-properties" xmlns:vt="http://schemas.openxmlformats.org/officeDocument/2006/docPropsVTypes">
  <TotalTime>13010</TotalTime>
  <Words>1203</Words>
  <Application>Microsoft Office PowerPoint</Application>
  <PresentationFormat>Widescreen</PresentationFormat>
  <Paragraphs>85</Paragraphs>
  <Slides>18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117</cp:revision>
  <dcterms:created xsi:type="dcterms:W3CDTF">2021-04-20T13:15:58Z</dcterms:created>
  <dcterms:modified xsi:type="dcterms:W3CDTF">2021-10-12T19:02:10Z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0x010100C810BE37ED0A674AAABCCCF211CFB64F</vt:lpwstr>
  </property>
</Properties>
</file>

<file path=docProps/thumbnail.jpeg>
</file>